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3"/>
  </p:notesMasterIdLst>
  <p:sldIdLst>
    <p:sldId id="256" r:id="rId2"/>
    <p:sldId id="317" r:id="rId3"/>
    <p:sldId id="340" r:id="rId4"/>
    <p:sldId id="337" r:id="rId5"/>
    <p:sldId id="338" r:id="rId6"/>
    <p:sldId id="310" r:id="rId7"/>
    <p:sldId id="311" r:id="rId8"/>
    <p:sldId id="318" r:id="rId9"/>
    <p:sldId id="320" r:id="rId10"/>
    <p:sldId id="323" r:id="rId11"/>
    <p:sldId id="324" r:id="rId12"/>
    <p:sldId id="325" r:id="rId13"/>
    <p:sldId id="326" r:id="rId14"/>
    <p:sldId id="327" r:id="rId15"/>
    <p:sldId id="330" r:id="rId16"/>
    <p:sldId id="332" r:id="rId17"/>
    <p:sldId id="336" r:id="rId18"/>
    <p:sldId id="288" r:id="rId19"/>
    <p:sldId id="315" r:id="rId20"/>
    <p:sldId id="334" r:id="rId21"/>
    <p:sldId id="33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E6FEF0-8B13-4876-83FC-2CDB44EAC2A6}">
          <p14:sldIdLst>
            <p14:sldId id="256"/>
            <p14:sldId id="317"/>
            <p14:sldId id="340"/>
            <p14:sldId id="337"/>
            <p14:sldId id="338"/>
            <p14:sldId id="310"/>
            <p14:sldId id="311"/>
            <p14:sldId id="318"/>
            <p14:sldId id="320"/>
            <p14:sldId id="323"/>
            <p14:sldId id="324"/>
            <p14:sldId id="325"/>
            <p14:sldId id="326"/>
            <p14:sldId id="327"/>
            <p14:sldId id="330"/>
            <p14:sldId id="332"/>
            <p14:sldId id="336"/>
            <p14:sldId id="288"/>
            <p14:sldId id="315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Thijssen" initials="ST" lastIdx="1" clrIdx="0">
    <p:extLst>
      <p:ext uri="{19B8F6BF-5375-455C-9EA6-DF929625EA0E}">
        <p15:presenceInfo xmlns:p15="http://schemas.microsoft.com/office/powerpoint/2012/main" userId="79cd2c03a5d118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47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8F9C-6134-49C0-9C18-1FAEE0CFE382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D21-5B77-4164-BFAC-85E5ED938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B4UClaaaQ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een varken?</a:t>
            </a:r>
          </a:p>
          <a:p>
            <a:r>
              <a:rPr lang="nl-NL" dirty="0"/>
              <a:t>Wat is een koe?</a:t>
            </a:r>
          </a:p>
          <a:p>
            <a:r>
              <a:rPr lang="nl-NL" dirty="0"/>
              <a:t>Ezelsbruggetje: Zonder tanden boven is Herkauwer en is </a:t>
            </a:r>
            <a:r>
              <a:rPr lang="nl-NL" dirty="0" err="1"/>
              <a:t>viermagig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BBD21-5B77-4164-BFAC-85E5ED9381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94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Zo werkt de spijsvertering in jouw lichaam - GALILEO – YouTube</a:t>
            </a:r>
            <a:endParaRPr lang="nl-NL" dirty="0"/>
          </a:p>
          <a:p>
            <a:r>
              <a:rPr lang="nl-NL" dirty="0"/>
              <a:t>https://www.youtube.com/watch?v=XoB4UClaaaQ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BBD21-5B77-4164-BFAC-85E5ED9381A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03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3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1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7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418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3707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75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7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97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5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73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578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8614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5276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5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1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B4UClaaaQ?feature=oembed" TargetMode="Externa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56E16-BB73-48F8-B8CF-3ACFFC475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9600" dirty="0"/>
              <a:t>Voeding</a:t>
            </a:r>
            <a:br>
              <a:rPr lang="nl-NL" altLang="nl-NL" sz="9600" dirty="0"/>
            </a:br>
            <a:r>
              <a:rPr lang="nl-NL" altLang="nl-NL" sz="6000" dirty="0"/>
              <a:t>Verteringsstelsel varken</a:t>
            </a:r>
            <a:endParaRPr lang="nl-NL" sz="4000" b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F75442-7D7E-EC4A-8CD6-58487231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29" y="4407898"/>
            <a:ext cx="2223288" cy="13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B480C518-2A1D-4D70-9A2A-D61C2C80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 dirty="0"/>
              <a:t>Maag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EE84F1-7696-4A59-B83D-48255A5C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85C414-8923-4F98-838E-0ABFB3079411}" type="slidenum">
              <a:rPr lang="en-US" altLang="nl-NL">
                <a:solidFill>
                  <a:srgbClr val="898989"/>
                </a:solidFill>
              </a:rPr>
              <a:pPr/>
              <a:t>10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33796" name="Tijdelijke aanduiding voor inhoud 10">
            <a:extLst>
              <a:ext uri="{FF2B5EF4-FFF2-40B4-BE49-F238E27FC236}">
                <a16:creationId xmlns:a16="http://schemas.microsoft.com/office/drawing/2014/main" id="{8CF3C408-8203-4E51-9FF8-6CB5547C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62" y="3347784"/>
            <a:ext cx="4776452" cy="319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2D0025-C3F7-6DDE-5702-D29200627178}"/>
              </a:ext>
            </a:extLst>
          </p:cNvPr>
          <p:cNvSpPr txBox="1"/>
          <p:nvPr/>
        </p:nvSpPr>
        <p:spPr>
          <a:xfrm>
            <a:off x="527448" y="1305342"/>
            <a:ext cx="96469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2200" dirty="0"/>
              <a:t>Chemische vertering met enzym pepsine. </a:t>
            </a:r>
          </a:p>
          <a:p>
            <a:r>
              <a:rPr lang="nl-NL" altLang="nl-NL" sz="2200" b="1" dirty="0"/>
              <a:t>Pepsine</a:t>
            </a:r>
            <a:r>
              <a:rPr lang="nl-NL" altLang="nl-NL" sz="2200" dirty="0"/>
              <a:t> breekt eiwitten af tot aminozuren</a:t>
            </a:r>
          </a:p>
          <a:p>
            <a:r>
              <a:rPr lang="nl-NL" altLang="nl-NL" sz="2200" dirty="0"/>
              <a:t>Maag maakt zoutzuur zodat pepsine goed werkt en dat bacteriën gedood worden. pH = 2 à 3</a:t>
            </a:r>
          </a:p>
          <a:p>
            <a:r>
              <a:rPr lang="nl-NL" altLang="nl-NL" sz="2200" dirty="0"/>
              <a:t>Maagpoort (uitgang van de maag) zorgt ervoor dat er alleen kleine deeltjes uit kunnen.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40663A3A-9D50-4FC2-B79C-D2A1F23C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Alvleesklier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61158B-51A8-4184-BB00-1C7B5146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3CBD0E-BF02-4818-A4B6-C5D33DC502AF}" type="slidenum">
              <a:rPr lang="en-US" altLang="nl-NL">
                <a:solidFill>
                  <a:srgbClr val="898989"/>
                </a:solidFill>
              </a:rPr>
              <a:pPr/>
              <a:t>11</a:t>
            </a:fld>
            <a:endParaRPr lang="en-US" altLang="nl-NL">
              <a:solidFill>
                <a:srgbClr val="898989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C991941-C78C-414F-A6BF-379D4CDD29B1}"/>
              </a:ext>
            </a:extLst>
          </p:cNvPr>
          <p:cNvSpPr txBox="1">
            <a:spLocks/>
          </p:cNvSpPr>
          <p:nvPr/>
        </p:nvSpPr>
        <p:spPr bwMode="auto">
          <a:xfrm>
            <a:off x="1301675" y="1527342"/>
            <a:ext cx="9154758" cy="4303301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3600" dirty="0"/>
              <a:t>Produceert alvleessap dat wordt afgegeven aan de </a:t>
            </a:r>
            <a:r>
              <a:rPr lang="nl-NL" sz="3600" dirty="0">
                <a:solidFill>
                  <a:schemeClr val="accent6"/>
                </a:solidFill>
              </a:rPr>
              <a:t>12-vingerige darm</a:t>
            </a:r>
            <a:r>
              <a:rPr lang="nl-NL" sz="3600" dirty="0"/>
              <a:t>. </a:t>
            </a:r>
          </a:p>
          <a:p>
            <a:pPr>
              <a:defRPr/>
            </a:pPr>
            <a:r>
              <a:rPr lang="nl-NL" sz="3600" dirty="0"/>
              <a:t>Alvleessap bevat veel enzymen! Pepsine, lipase en amylase </a:t>
            </a:r>
          </a:p>
          <a:p>
            <a:pPr marL="114300" indent="0">
              <a:buNone/>
              <a:defRPr/>
            </a:pPr>
            <a:endParaRPr lang="nl-NL" sz="3600" dirty="0"/>
          </a:p>
          <a:p>
            <a:pPr>
              <a:defRPr/>
            </a:pPr>
            <a:r>
              <a:rPr lang="nl-NL" sz="3600" dirty="0"/>
              <a:t>ENZYMEN:</a:t>
            </a:r>
          </a:p>
          <a:p>
            <a:pPr lvl="1">
              <a:defRPr/>
            </a:pPr>
            <a:r>
              <a:rPr lang="nl-NL" sz="3600" dirty="0"/>
              <a:t>Pepsine </a:t>
            </a:r>
            <a:r>
              <a:rPr lang="nl-NL" sz="3600" dirty="0">
                <a:sym typeface="Wingdings" panose="05000000000000000000" pitchFamily="2" charset="2"/>
              </a:rPr>
              <a:t> vertering van aminozuren</a:t>
            </a:r>
          </a:p>
          <a:p>
            <a:pPr lvl="1">
              <a:defRPr/>
            </a:pPr>
            <a:r>
              <a:rPr lang="nl-NL" sz="3600" dirty="0">
                <a:sym typeface="Wingdings" panose="05000000000000000000" pitchFamily="2" charset="2"/>
              </a:rPr>
              <a:t>Lipase  vertering van vetten</a:t>
            </a:r>
          </a:p>
          <a:p>
            <a:pPr lvl="1">
              <a:defRPr/>
            </a:pPr>
            <a:r>
              <a:rPr lang="nl-NL" sz="3600" dirty="0">
                <a:sym typeface="Wingdings" panose="05000000000000000000" pitchFamily="2" charset="2"/>
              </a:rPr>
              <a:t>Amylase  vertering van koolhydraten tot glucose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34241502-F49A-43D4-AA71-CA32E89E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Spijsvertering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02C8CB-A200-4A7E-9D78-F98007E0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A830F1-DFD6-41A5-9BF9-C07CDD6D2A56}" type="slidenum">
              <a:rPr lang="en-US" altLang="nl-NL">
                <a:solidFill>
                  <a:srgbClr val="898989"/>
                </a:solidFill>
              </a:rPr>
              <a:pPr/>
              <a:t>12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35844" name="Tijdelijke aanduiding voor inhoud 10">
            <a:extLst>
              <a:ext uri="{FF2B5EF4-FFF2-40B4-BE49-F238E27FC236}">
                <a16:creationId xmlns:a16="http://schemas.microsoft.com/office/drawing/2014/main" id="{CBF854AC-C3E2-421D-B5A9-A9440BD2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9" y="1878013"/>
            <a:ext cx="6677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kstvak 5">
            <a:extLst>
              <a:ext uri="{FF2B5EF4-FFF2-40B4-BE49-F238E27FC236}">
                <a16:creationId xmlns:a16="http://schemas.microsoft.com/office/drawing/2014/main" id="{D9181D12-82E8-4BB4-A9AD-20AAE1B5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860800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slokdarm</a:t>
            </a:r>
          </a:p>
        </p:txBody>
      </p:sp>
      <p:sp>
        <p:nvSpPr>
          <p:cNvPr id="35846" name="Tekstvak 6">
            <a:extLst>
              <a:ext uri="{FF2B5EF4-FFF2-40B4-BE49-F238E27FC236}">
                <a16:creationId xmlns:a16="http://schemas.microsoft.com/office/drawing/2014/main" id="{DA05EE82-0DF1-443E-9D16-D9C7270B8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98913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mond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86C64F7-57A7-4554-A20E-A3188356D7AF}"/>
              </a:ext>
            </a:extLst>
          </p:cNvPr>
          <p:cNvCxnSpPr>
            <a:stCxn id="35846" idx="2"/>
          </p:cNvCxnSpPr>
          <p:nvPr/>
        </p:nvCxnSpPr>
        <p:spPr>
          <a:xfrm>
            <a:off x="2279651" y="2357438"/>
            <a:ext cx="1008063" cy="279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DDD2E19-2B54-41A8-A63B-27B37BCCBF23}"/>
              </a:ext>
            </a:extLst>
          </p:cNvPr>
          <p:cNvCxnSpPr>
            <a:cxnSpLocks/>
          </p:cNvCxnSpPr>
          <p:nvPr/>
        </p:nvCxnSpPr>
        <p:spPr>
          <a:xfrm flipV="1">
            <a:off x="2640013" y="3789364"/>
            <a:ext cx="1079500" cy="255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3E2CD074-9141-4147-AE79-A100E4F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Lever &amp; Galblaas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2464FE-1718-41C3-96C3-91B9C420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BB9965-1B9C-4078-AEB6-09B90DD02F04}" type="slidenum">
              <a:rPr lang="en-US" altLang="nl-NL">
                <a:solidFill>
                  <a:srgbClr val="898989"/>
                </a:solidFill>
              </a:rPr>
              <a:pPr/>
              <a:t>13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36868" name="Afbeelding 4">
            <a:extLst>
              <a:ext uri="{FF2B5EF4-FFF2-40B4-BE49-F238E27FC236}">
                <a16:creationId xmlns:a16="http://schemas.microsoft.com/office/drawing/2014/main" id="{C4756391-1DA7-4B65-9A02-8EE0A6B9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2" y="1313985"/>
            <a:ext cx="82121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BC1682C-570B-249F-0DDB-D9D321B9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40" y="3295942"/>
            <a:ext cx="5333354" cy="35620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6B4BD829-673F-40A1-AB47-A32A21C7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altLang="nl-NL"/>
              <a:t>12-vingerige darm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8FD3DCE3-3ADA-4EE2-88FC-748454A6A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280160"/>
            <a:ext cx="5645150" cy="48491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sz="2200" dirty="0"/>
              <a:t>Eerste deel v.d. dunne darm (is ongeveer 12 vingers lang).</a:t>
            </a:r>
          </a:p>
          <a:p>
            <a:pPr>
              <a:spcAft>
                <a:spcPts val="600"/>
              </a:spcAft>
            </a:pPr>
            <a:endParaRPr lang="nl-NL" altLang="nl-NL" sz="2200" dirty="0"/>
          </a:p>
          <a:p>
            <a:pPr>
              <a:spcAft>
                <a:spcPts val="600"/>
              </a:spcAft>
            </a:pPr>
            <a:r>
              <a:rPr lang="nl-NL" altLang="nl-NL" sz="2200" dirty="0"/>
              <a:t>Wordt bicarbonaat toegevoegd om de zure voedselbrij van de maag weer te neutraliseren. (in de maag is pH 2-3, daarna pH 6 of 7)</a:t>
            </a:r>
          </a:p>
          <a:p>
            <a:pPr>
              <a:spcAft>
                <a:spcPts val="600"/>
              </a:spcAft>
            </a:pPr>
            <a:endParaRPr lang="nl-NL" altLang="nl-NL" sz="2200" dirty="0"/>
          </a:p>
          <a:p>
            <a:pPr>
              <a:spcAft>
                <a:spcPts val="600"/>
              </a:spcAft>
            </a:pPr>
            <a:r>
              <a:rPr lang="nl-NL" altLang="nl-NL" sz="2200" dirty="0"/>
              <a:t>Door alvleessappen, darmsappen en gal wordt de vertering van vetten, eiwitten en koolhydraten voortgezet.</a:t>
            </a:r>
          </a:p>
          <a:p>
            <a:pPr>
              <a:spcAft>
                <a:spcPts val="600"/>
              </a:spcAft>
            </a:pPr>
            <a:endParaRPr lang="nl-NL" alt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7F4FD83-D2DF-8251-3417-CA2A9125F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952"/>
            <a:ext cx="6016622" cy="4016095"/>
          </a:xfrm>
          <a:prstGeom prst="rect">
            <a:avLst/>
          </a:prstGeom>
          <a:noFill/>
        </p:spPr>
      </p:pic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EFB464D1-F3F6-40C8-B491-D3AC7A88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BC497C89-8ADB-49D1-9FA8-676027E1E1D7}" type="slidenum">
              <a:rPr lang="en-US" altLang="nl-NL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altLang="nl-NL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192B8540-FC32-4DFE-8900-9F8A5771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Dunne darm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FE825D-6883-4190-BAC4-47A68925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B73CFC-A260-4C3A-B77C-EDC5066EE4FF}" type="slidenum">
              <a:rPr lang="en-US" altLang="nl-NL">
                <a:solidFill>
                  <a:srgbClr val="898989"/>
                </a:solidFill>
              </a:rPr>
              <a:pPr/>
              <a:t>15</a:t>
            </a:fld>
            <a:endParaRPr lang="en-US" altLang="nl-NL">
              <a:solidFill>
                <a:srgbClr val="898989"/>
              </a:solidFill>
            </a:endParaRPr>
          </a:p>
        </p:txBody>
      </p:sp>
      <p:sp>
        <p:nvSpPr>
          <p:cNvPr id="40964" name="Tijdelijke aanduiding voor inhoud 2">
            <a:extLst>
              <a:ext uri="{FF2B5EF4-FFF2-40B4-BE49-F238E27FC236}">
                <a16:creationId xmlns:a16="http://schemas.microsoft.com/office/drawing/2014/main" id="{15373EAD-D647-467E-9B04-A72CEEE9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196975"/>
            <a:ext cx="9839324" cy="492918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b="1" dirty="0"/>
              <a:t>Dunne darm</a:t>
            </a:r>
            <a:br>
              <a:rPr lang="nl-NL" altLang="nl-NL" sz="2400" b="1" dirty="0"/>
            </a:br>
            <a:r>
              <a:rPr lang="nl-NL" altLang="nl-NL" sz="2400" dirty="0"/>
              <a:t>Brokken voedsel afgebroken tot voedingsstoffen. Darmwand laat voedingsstoffen door naar het lichaam. </a:t>
            </a:r>
          </a:p>
          <a:p>
            <a:pPr marL="0" indent="0">
              <a:buNone/>
            </a:pPr>
            <a:br>
              <a:rPr lang="nl-NL" altLang="nl-NL" sz="2400" dirty="0"/>
            </a:br>
            <a:endParaRPr lang="nl-NL" altLang="nl-NL" b="1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A63A231-3D2E-4BE8-825D-5D8657680DE5}"/>
              </a:ext>
            </a:extLst>
          </p:cNvPr>
          <p:cNvSpPr txBox="1">
            <a:spLocks/>
          </p:cNvSpPr>
          <p:nvPr/>
        </p:nvSpPr>
        <p:spPr bwMode="auto">
          <a:xfrm>
            <a:off x="5091132" y="2752053"/>
            <a:ext cx="6635750" cy="309562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Dunne darm is heel lang! Hier vermengen enzymen en voedsel zich goed</a:t>
            </a:r>
          </a:p>
          <a:p>
            <a:pPr>
              <a:defRPr/>
            </a:pPr>
            <a:r>
              <a:rPr lang="nl-NL" dirty="0"/>
              <a:t>Voedingsstoffen (glucose, aminozuren, vetzuren) worden opgenomen in het bloed.</a:t>
            </a:r>
          </a:p>
          <a:p>
            <a:pPr>
              <a:defRPr/>
            </a:pPr>
            <a:r>
              <a:rPr lang="nl-NL" dirty="0"/>
              <a:t>Darmsap wordt toegevoegd om de overgebleven voedingsstoffen te verteren. In het darmsap zitten amylase, lipase en pepsine</a:t>
            </a:r>
          </a:p>
        </p:txBody>
      </p:sp>
      <p:pic>
        <p:nvPicPr>
          <p:cNvPr id="2" name="Tijdelijke aanduiding voor inhoud 10">
            <a:extLst>
              <a:ext uri="{FF2B5EF4-FFF2-40B4-BE49-F238E27FC236}">
                <a16:creationId xmlns:a16="http://schemas.microsoft.com/office/drawing/2014/main" id="{87AE225E-DFEE-5A49-8C7B-14FC7C872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2" y="2498807"/>
            <a:ext cx="4729833" cy="316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Diazoom 4">
                <a:extLst>
                  <a:ext uri="{FF2B5EF4-FFF2-40B4-BE49-F238E27FC236}">
                    <a16:creationId xmlns:a16="http://schemas.microsoft.com/office/drawing/2014/main" id="{F6992EED-AE85-B8B3-5C61-418B532BE8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6344480"/>
                  </p:ext>
                </p:extLst>
              </p:nvPr>
            </p:nvGraphicFramePr>
            <p:xfrm>
              <a:off x="2594358" y="5847678"/>
              <a:ext cx="3048000" cy="1714500"/>
            </p:xfrm>
            <a:graphic>
              <a:graphicData uri="http://schemas.microsoft.com/office/powerpoint/2016/slidezoom">
                <pslz:sldZm>
                  <pslz:sldZmObj sldId="325" cId="0">
                    <pslz:zmPr id="{39340C2A-B599-493F-9C64-EA751F10D15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Dia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6992EED-AE85-B8B3-5C61-418B532BE8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4358" y="584767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C41E6E39-F0AE-4FDE-A22B-8E8FB83B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4" y="333375"/>
            <a:ext cx="9299035" cy="647700"/>
          </a:xfrm>
        </p:spPr>
        <p:txBody>
          <a:bodyPr/>
          <a:lstStyle/>
          <a:p>
            <a:r>
              <a:rPr lang="nl-NL" altLang="nl-NL" dirty="0"/>
              <a:t>Dikke darm &amp; Blinde darm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4D5A2-02C2-4E0D-91B3-E57E9B21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7" y="1196975"/>
            <a:ext cx="6760844" cy="48958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b="1" dirty="0"/>
              <a:t>Blinde darm</a:t>
            </a:r>
          </a:p>
          <a:p>
            <a:pPr marL="0" indent="0">
              <a:buNone/>
              <a:defRPr/>
            </a:pPr>
            <a:r>
              <a:rPr lang="nl-NL" sz="2400" dirty="0"/>
              <a:t>Bij de mens geen functie, kan ontstoken raken.</a:t>
            </a:r>
          </a:p>
          <a:p>
            <a:pPr>
              <a:defRPr/>
            </a:pPr>
            <a:r>
              <a:rPr lang="nl-NL" sz="2400" dirty="0"/>
              <a:t>Bij planteneters worden harde celwanden verteert</a:t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  <a:defRPr/>
            </a:pPr>
            <a:endParaRPr lang="nl-NL" sz="2400" b="1" dirty="0"/>
          </a:p>
          <a:p>
            <a:pPr marL="0" indent="0">
              <a:buNone/>
              <a:defRPr/>
            </a:pPr>
            <a:r>
              <a:rPr lang="nl-NL" sz="2400" b="1" dirty="0"/>
              <a:t>Dikke darm</a:t>
            </a:r>
          </a:p>
          <a:p>
            <a:pPr>
              <a:defRPr/>
            </a:pPr>
            <a:r>
              <a:rPr lang="nl-NL" sz="2400" dirty="0"/>
              <a:t>Afbraak rc tot vetzuren. Deze worden opgenomen in bloed. </a:t>
            </a:r>
          </a:p>
          <a:p>
            <a:pPr>
              <a:defRPr/>
            </a:pPr>
            <a:r>
              <a:rPr lang="nl-NL" sz="2400" dirty="0"/>
              <a:t>Water uit voer gehaald (resorptie)</a:t>
            </a:r>
          </a:p>
          <a:p>
            <a:pPr marL="0" indent="0">
              <a:buNone/>
              <a:defRPr/>
            </a:pPr>
            <a:br>
              <a:rPr lang="nl-NL" sz="2400" dirty="0"/>
            </a:br>
            <a:r>
              <a:rPr lang="nl-NL" sz="2400" b="1" dirty="0"/>
              <a:t>Endeldarm</a:t>
            </a:r>
            <a:r>
              <a:rPr lang="nl-NL" sz="2400" dirty="0"/>
              <a:t>, laatste stuk </a:t>
            </a:r>
            <a:r>
              <a:rPr lang="nl-NL" sz="2400" dirty="0">
                <a:sym typeface="Wingdings" panose="05000000000000000000" pitchFamily="2" charset="2"/>
              </a:rPr>
              <a:t> vorming mest. 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629441-5659-4646-8E06-9BE671B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8CFA67-5189-4998-8F2B-17AC229D362C}" type="slidenum">
              <a:rPr lang="en-US" altLang="nl-NL">
                <a:solidFill>
                  <a:srgbClr val="898989"/>
                </a:solidFill>
              </a:rPr>
              <a:pPr/>
              <a:t>16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2" name="Tijdelijke aanduiding voor inhoud 10">
            <a:extLst>
              <a:ext uri="{FF2B5EF4-FFF2-40B4-BE49-F238E27FC236}">
                <a16:creationId xmlns:a16="http://schemas.microsoft.com/office/drawing/2014/main" id="{65092E30-17AC-96BB-2B08-44E3E286A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7" y="2269246"/>
            <a:ext cx="5411096" cy="361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8ECA28DC-BE5A-4D03-AE76-2A9901FF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Samenvattende video</a:t>
            </a:r>
          </a:p>
        </p:txBody>
      </p:sp>
      <p:pic>
        <p:nvPicPr>
          <p:cNvPr id="5" name="Onlinemedia 4" title="Zo werkt de spijsvertering in jouw lichaam - GALILEO">
            <a:hlinkClick r:id="" action="ppaction://media"/>
            <a:extLst>
              <a:ext uri="{FF2B5EF4-FFF2-40B4-BE49-F238E27FC236}">
                <a16:creationId xmlns:a16="http://schemas.microsoft.com/office/drawing/2014/main" id="{20B8C75C-A376-4CF9-82DB-F3D9CFC4F2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9401" y="981075"/>
            <a:ext cx="9066213" cy="509905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2A2571-4970-433C-AC4A-60C9969A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12084A-A324-43EB-93C4-FF12A87472B2}" type="slidenum">
              <a:rPr lang="en-US" altLang="nl-NL">
                <a:solidFill>
                  <a:srgbClr val="898989"/>
                </a:solidFill>
              </a:rPr>
              <a:pPr/>
              <a:t>17</a:t>
            </a:fld>
            <a:endParaRPr lang="en-US" altLang="nl-NL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2ECF1089-DCE5-4D84-9063-F26B1CF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64" y="1268413"/>
            <a:ext cx="6645275" cy="647700"/>
          </a:xfrm>
        </p:spPr>
        <p:txBody>
          <a:bodyPr/>
          <a:lstStyle/>
          <a:p>
            <a:pPr algn="ctr"/>
            <a:r>
              <a:rPr lang="nl-NL" altLang="nl-NL" sz="540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91A302-43A0-4608-A78D-79C75F81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6E1CC-ABEE-4183-9282-8883B48232B2}" type="slidenum">
              <a:rPr lang="en-US" altLang="nl-NL">
                <a:solidFill>
                  <a:srgbClr val="898989"/>
                </a:solidFill>
              </a:rPr>
              <a:pPr/>
              <a:t>18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45060" name="Afbeelding 4" descr="Afbeelding met kamer&#10;&#10;Automatisch gegenereerde beschrijving">
            <a:extLst>
              <a:ext uri="{FF2B5EF4-FFF2-40B4-BE49-F238E27FC236}">
                <a16:creationId xmlns:a16="http://schemas.microsoft.com/office/drawing/2014/main" id="{69172CC7-0982-4169-BAA3-F2CA0A18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2538414"/>
            <a:ext cx="70199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DE7FF3B9-E290-4DF8-87BA-1979A527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95" y="301102"/>
            <a:ext cx="6645275" cy="647700"/>
          </a:xfrm>
        </p:spPr>
        <p:txBody>
          <a:bodyPr/>
          <a:lstStyle/>
          <a:p>
            <a:r>
              <a:rPr lang="nl-NL" altLang="nl-NL" dirty="0"/>
              <a:t>Huiswerk</a:t>
            </a:r>
          </a:p>
        </p:txBody>
      </p:sp>
      <p:sp>
        <p:nvSpPr>
          <p:cNvPr id="49155" name="Tijdelijke aanduiding voor inhoud 2">
            <a:extLst>
              <a:ext uri="{FF2B5EF4-FFF2-40B4-BE49-F238E27FC236}">
                <a16:creationId xmlns:a16="http://schemas.microsoft.com/office/drawing/2014/main" id="{7297FF67-0A45-4CA2-8482-16CFDC2B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52" y="1196975"/>
            <a:ext cx="7057016" cy="492918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500" dirty="0"/>
              <a:t>Maken vragen over spijsvertering Varken</a:t>
            </a:r>
          </a:p>
          <a:p>
            <a:pPr marL="0" indent="0">
              <a:buNone/>
            </a:pPr>
            <a:r>
              <a:rPr lang="nl-NL" altLang="nl-NL" sz="2500" dirty="0"/>
              <a:t>Zie Hoofdstuk 10 </a:t>
            </a:r>
            <a:r>
              <a:rPr lang="nl-NL" altLang="nl-NL" sz="2500" dirty="0" err="1"/>
              <a:t>WikiWijs</a:t>
            </a:r>
            <a:r>
              <a:rPr lang="nl-NL" altLang="nl-NL" sz="2500" dirty="0"/>
              <a:t> Voeding</a:t>
            </a:r>
          </a:p>
          <a:p>
            <a:pPr marL="0" indent="0">
              <a:buNone/>
            </a:pPr>
            <a:endParaRPr lang="nl-NL" alt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49C905-C275-4BA7-92B3-1158AEED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4D1693-567C-4FA8-8FA5-3E0566A51D5E}" type="slidenum">
              <a:rPr lang="en-US" altLang="nl-NL">
                <a:solidFill>
                  <a:srgbClr val="898989"/>
                </a:solidFill>
              </a:rPr>
              <a:pPr/>
              <a:t>19</a:t>
            </a:fld>
            <a:endParaRPr lang="en-US" altLang="nl-NL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89FBCCE-F640-458F-8B1F-0B421DF0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2" y="333375"/>
            <a:ext cx="9374338" cy="647700"/>
          </a:xfrm>
        </p:spPr>
        <p:txBody>
          <a:bodyPr/>
          <a:lstStyle/>
          <a:p>
            <a:r>
              <a:rPr lang="nl-NL" altLang="nl-NL" dirty="0"/>
              <a:t>Type voedseleter</a:t>
            </a:r>
            <a:br>
              <a:rPr lang="nl-NL" altLang="nl-NL" dirty="0"/>
            </a:br>
            <a:r>
              <a:rPr lang="nl-NL" altLang="nl-NL" dirty="0"/>
              <a:t>bepaald manier van verteren</a:t>
            </a:r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36D069F2-93EE-47A0-9C92-4024E55B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95" y="1595437"/>
            <a:ext cx="6635750" cy="4929188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dirty="0"/>
              <a:t>Wat hoort bij wat?</a:t>
            </a:r>
            <a:br>
              <a:rPr lang="nl-NL" altLang="nl-NL" sz="2400" dirty="0"/>
            </a:br>
            <a:endParaRPr lang="nl-NL" alt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55DE8F-41B2-434D-B119-B912E4D2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D23200-29A5-4246-8F4A-AB61FC49A46F}" type="slidenum">
              <a:rPr lang="en-US" altLang="nl-NL">
                <a:solidFill>
                  <a:srgbClr val="898989"/>
                </a:solidFill>
              </a:rPr>
              <a:pPr/>
              <a:t>2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51EFB10-FC48-402E-A772-0D4194EF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0" y="1935592"/>
            <a:ext cx="9554361" cy="3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5AE0614-5D37-4D5D-8CF8-28BD00152AD7}"/>
              </a:ext>
            </a:extLst>
          </p:cNvPr>
          <p:cNvCxnSpPr>
            <a:cxnSpLocks/>
          </p:cNvCxnSpPr>
          <p:nvPr/>
        </p:nvCxnSpPr>
        <p:spPr>
          <a:xfrm flipV="1">
            <a:off x="2614108" y="2492375"/>
            <a:ext cx="3050092" cy="456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501CDB0-9362-4919-8EC0-D7249EF37511}"/>
              </a:ext>
            </a:extLst>
          </p:cNvPr>
          <p:cNvCxnSpPr>
            <a:cxnSpLocks/>
          </p:cNvCxnSpPr>
          <p:nvPr/>
        </p:nvCxnSpPr>
        <p:spPr>
          <a:xfrm>
            <a:off x="4937760" y="2492375"/>
            <a:ext cx="725646" cy="43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8C57A782-0F58-4293-B38E-CDCDB7CB41AF}"/>
              </a:ext>
            </a:extLst>
          </p:cNvPr>
          <p:cNvCxnSpPr>
            <a:cxnSpLocks/>
          </p:cNvCxnSpPr>
          <p:nvPr/>
        </p:nvCxnSpPr>
        <p:spPr>
          <a:xfrm>
            <a:off x="3073000" y="3429000"/>
            <a:ext cx="25642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B45EF62-010F-4918-8DBA-9259F9F129CF}"/>
              </a:ext>
            </a:extLst>
          </p:cNvPr>
          <p:cNvCxnSpPr>
            <a:cxnSpLocks/>
          </p:cNvCxnSpPr>
          <p:nvPr/>
        </p:nvCxnSpPr>
        <p:spPr>
          <a:xfrm>
            <a:off x="4801788" y="2585806"/>
            <a:ext cx="835431" cy="1348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706A1A3C-8D49-4AB4-97C8-38B9A0A564D9}"/>
              </a:ext>
            </a:extLst>
          </p:cNvPr>
          <p:cNvCxnSpPr>
            <a:cxnSpLocks/>
          </p:cNvCxnSpPr>
          <p:nvPr/>
        </p:nvCxnSpPr>
        <p:spPr>
          <a:xfrm>
            <a:off x="4348928" y="4263810"/>
            <a:ext cx="1162050" cy="396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1A3E6733-5997-4617-8952-BE2A2974A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631" y="4293481"/>
            <a:ext cx="3919369" cy="2551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A9E7C665-8A5D-435C-9674-52AEA3FD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Voorkennis werkvorm</a:t>
            </a:r>
          </a:p>
        </p:txBody>
      </p:sp>
      <p:sp>
        <p:nvSpPr>
          <p:cNvPr id="47107" name="Tijdelijke aanduiding voor inhoud 2">
            <a:extLst>
              <a:ext uri="{FF2B5EF4-FFF2-40B4-BE49-F238E27FC236}">
                <a16:creationId xmlns:a16="http://schemas.microsoft.com/office/drawing/2014/main" id="{ED49145F-074C-4D15-8554-03FB8C11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096" y="1341439"/>
            <a:ext cx="5830645" cy="4929187"/>
          </a:xfrm>
        </p:spPr>
        <p:txBody>
          <a:bodyPr/>
          <a:lstStyle/>
          <a:p>
            <a:r>
              <a:rPr lang="nl-NL" altLang="nl-NL" sz="2400" dirty="0"/>
              <a:t>Vorm 2-tallen</a:t>
            </a:r>
          </a:p>
          <a:p>
            <a:r>
              <a:rPr lang="nl-NL" altLang="nl-NL" sz="2400" dirty="0"/>
              <a:t>Neem per 2-tal een A3 papier. </a:t>
            </a:r>
          </a:p>
          <a:p>
            <a:r>
              <a:rPr lang="nl-NL" altLang="nl-NL" sz="2400" dirty="0"/>
              <a:t>Kies een van de volgende onderwerpen:</a:t>
            </a:r>
            <a:br>
              <a:rPr lang="nl-NL" altLang="nl-NL" sz="2400" dirty="0"/>
            </a:br>
            <a:br>
              <a:rPr lang="nl-NL" altLang="nl-NL" sz="2400" dirty="0"/>
            </a:br>
            <a:r>
              <a:rPr lang="nl-NL" altLang="nl-NL" sz="2400" dirty="0"/>
              <a:t>- mondholte		- galblaas</a:t>
            </a:r>
            <a:br>
              <a:rPr lang="nl-NL" altLang="nl-NL" sz="2400" dirty="0"/>
            </a:br>
            <a:r>
              <a:rPr lang="nl-NL" altLang="nl-NL" sz="2400" dirty="0"/>
              <a:t>- slokdarm		- 12-vingerige darm</a:t>
            </a:r>
            <a:br>
              <a:rPr lang="nl-NL" altLang="nl-NL" sz="2400" dirty="0"/>
            </a:br>
            <a:r>
              <a:rPr lang="nl-NL" altLang="nl-NL" sz="2400" dirty="0"/>
              <a:t>- maag		- dunne darm</a:t>
            </a:r>
            <a:br>
              <a:rPr lang="nl-NL" altLang="nl-NL" sz="2400" dirty="0"/>
            </a:br>
            <a:r>
              <a:rPr lang="nl-NL" altLang="nl-NL" sz="2400" dirty="0"/>
              <a:t>- alvleesklier	- dikke darm</a:t>
            </a:r>
            <a:br>
              <a:rPr lang="nl-NL" altLang="nl-NL" sz="2400" dirty="0"/>
            </a:br>
            <a:r>
              <a:rPr lang="nl-NL" altLang="nl-NL" sz="2400" dirty="0"/>
              <a:t>- lever 		- blinde darm</a:t>
            </a:r>
            <a:br>
              <a:rPr lang="nl-NL" altLang="nl-NL" sz="2400" dirty="0"/>
            </a:br>
            <a:r>
              <a:rPr lang="nl-NL" altLang="nl-NL" sz="2400" dirty="0"/>
              <a:t>- blaas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D902C7-A6CD-4536-951B-AE2949AD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91124-40BC-491B-896C-62BB08877CB0}" type="slidenum">
              <a:rPr lang="en-US" altLang="nl-NL">
                <a:solidFill>
                  <a:srgbClr val="898989"/>
                </a:solidFill>
              </a:rPr>
              <a:pPr/>
              <a:t>20</a:t>
            </a:fld>
            <a:endParaRPr lang="en-US" altLang="nl-NL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0A1F01A6-C38F-4A6B-A915-6D7E43AE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Vervolg werkvorm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4BD310-28D2-4FA9-98E2-E985CF3D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19" y="1196975"/>
            <a:ext cx="9199581" cy="4929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400" dirty="0"/>
              <a:t>Teken op het blad hoe jouw onderwerp eruit ziet. </a:t>
            </a:r>
          </a:p>
          <a:p>
            <a:pPr>
              <a:defRPr/>
            </a:pPr>
            <a:r>
              <a:rPr lang="nl-NL" sz="2400" dirty="0"/>
              <a:t>Schrijf op wat je weet over je onderwerp. Denk aan; </a:t>
            </a:r>
            <a:br>
              <a:rPr lang="nl-NL" sz="2400" dirty="0"/>
            </a:br>
            <a:r>
              <a:rPr lang="nl-NL" sz="2400" dirty="0"/>
              <a:t>- functies</a:t>
            </a:r>
            <a:br>
              <a:rPr lang="nl-NL" sz="2400" dirty="0"/>
            </a:br>
            <a:r>
              <a:rPr lang="nl-NL" sz="2400" dirty="0"/>
              <a:t>- enzymen</a:t>
            </a:r>
            <a:br>
              <a:rPr lang="nl-NL" sz="2400" dirty="0"/>
            </a:br>
            <a:r>
              <a:rPr lang="nl-NL" sz="2400" dirty="0"/>
              <a:t>- krachten</a:t>
            </a:r>
            <a:br>
              <a:rPr lang="nl-NL" sz="2400" dirty="0"/>
            </a:br>
            <a:r>
              <a:rPr lang="nl-NL" sz="2400" dirty="0"/>
              <a:t>- samenwerking met andere organen?</a:t>
            </a:r>
            <a:br>
              <a:rPr lang="nl-NL" sz="2400" dirty="0"/>
            </a:br>
            <a:r>
              <a:rPr lang="nl-NL" sz="2400" dirty="0"/>
              <a:t>- wat wordt er verteerd?</a:t>
            </a:r>
          </a:p>
          <a:p>
            <a:pPr>
              <a:defRPr/>
            </a:pPr>
            <a:r>
              <a:rPr lang="nl-NL" sz="2400" dirty="0"/>
              <a:t>Hang deze onderdelen klassikaal in de juiste volgorde. En bespreek deze in de juiste volgorde.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023135-75A6-47C0-A717-C64C422A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261EDF-542F-41DA-9CB5-E9D81D11FE76}" type="slidenum">
              <a:rPr lang="en-US" altLang="nl-NL">
                <a:solidFill>
                  <a:srgbClr val="898989"/>
                </a:solidFill>
              </a:rPr>
              <a:pPr/>
              <a:t>21</a:t>
            </a:fld>
            <a:endParaRPr lang="en-US" altLang="nl-NL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0B481-2EE0-4A1E-A5CC-08A020BF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Ezelsbruggetje:</a:t>
            </a:r>
          </a:p>
        </p:txBody>
      </p:sp>
      <p:pic>
        <p:nvPicPr>
          <p:cNvPr id="94210" name="Picture 2" descr="Ezelsbruggetjes: Herbivoor? carnivoor? omnivoor?">
            <a:extLst>
              <a:ext uri="{FF2B5EF4-FFF2-40B4-BE49-F238E27FC236}">
                <a16:creationId xmlns:a16="http://schemas.microsoft.com/office/drawing/2014/main" id="{3796412F-94CC-417F-BBA0-6D5C8147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5" y="863783"/>
            <a:ext cx="6214571" cy="34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2D7DA18-3AE1-4A93-9A80-0D5498B148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5680" y="4294226"/>
            <a:ext cx="117006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bivoor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nl-N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nl-NL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nivoor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nl-N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nl-NL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voor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altLang="nl-NL" sz="2400" dirty="0"/>
            </a:br>
            <a:br>
              <a:rPr lang="en-US" altLang="nl-NL" sz="2400" dirty="0"/>
            </a:br>
            <a:r>
              <a:rPr lang="en-US" altLang="nl-N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altLang="nl-N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van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herkauwen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denk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</a:t>
            </a:r>
            <a:br>
              <a:rPr lang="en-US" altLang="nl-NL" sz="2400" dirty="0"/>
            </a:br>
            <a:r>
              <a:rPr lang="en-US" altLang="nl-N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altLang="nl-N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denk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carbonaatje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vleeseter</a:t>
            </a:r>
            <a:br>
              <a:rPr lang="en-US" altLang="nl-NL" sz="2400" dirty="0"/>
            </a:br>
            <a:r>
              <a:rPr lang="en-US" altLang="nl-N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</a:t>
            </a:r>
            <a:r>
              <a:rPr lang="en-US" altLang="nl-N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denk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omnibus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boek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meerdere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verhalen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nl-N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alt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wat.</a:t>
            </a:r>
            <a:br>
              <a:rPr lang="en-US" altLang="nl-NL" sz="2400" dirty="0"/>
            </a:br>
            <a:endParaRPr lang="en-US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40449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B262EF94-B0EB-4282-9021-72AF3711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31" y="407987"/>
            <a:ext cx="6645275" cy="647700"/>
          </a:xfrm>
        </p:spPr>
        <p:txBody>
          <a:bodyPr/>
          <a:lstStyle/>
          <a:p>
            <a:r>
              <a:rPr lang="nl-NL" altLang="nl-NL" dirty="0"/>
              <a:t>Wat weet je 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9D4150-97E3-40FB-B66E-6C16FB075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93" y="1196975"/>
            <a:ext cx="9447007" cy="4929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200" dirty="0"/>
              <a:t>Hoe werkt de spijsvertering van een varken?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Zet in de juiste volgorde: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Dunne darm</a:t>
            </a:r>
            <a:br>
              <a:rPr lang="nl-NL" sz="2200" dirty="0"/>
            </a:br>
            <a:r>
              <a:rPr lang="nl-NL" sz="2200" dirty="0"/>
              <a:t>Maag</a:t>
            </a:r>
            <a:br>
              <a:rPr lang="nl-NL" sz="2200" dirty="0"/>
            </a:br>
            <a:r>
              <a:rPr lang="nl-NL" sz="2200" dirty="0"/>
              <a:t>Slokdarm</a:t>
            </a:r>
            <a:br>
              <a:rPr lang="nl-NL" sz="2200" dirty="0"/>
            </a:br>
            <a:r>
              <a:rPr lang="nl-NL" sz="2200" dirty="0"/>
              <a:t>Dikke darm</a:t>
            </a:r>
            <a:br>
              <a:rPr lang="nl-NL" sz="2200" dirty="0"/>
            </a:br>
            <a:r>
              <a:rPr lang="nl-NL" sz="2200" dirty="0"/>
              <a:t>Endeldarm</a:t>
            </a:r>
            <a:br>
              <a:rPr lang="nl-NL" sz="2200" dirty="0"/>
            </a:br>
            <a:r>
              <a:rPr lang="nl-NL" sz="2200" dirty="0"/>
              <a:t>Mondholte</a:t>
            </a:r>
            <a:br>
              <a:rPr lang="nl-NL" sz="2200" dirty="0"/>
            </a:br>
            <a:r>
              <a:rPr lang="nl-NL" sz="2200" dirty="0"/>
              <a:t>Blinde darm</a:t>
            </a:r>
            <a:br>
              <a:rPr lang="nl-NL" sz="2200" dirty="0"/>
            </a:br>
            <a:r>
              <a:rPr lang="nl-NL" sz="2200" dirty="0"/>
              <a:t>Blaas</a:t>
            </a:r>
          </a:p>
          <a:p>
            <a:pPr marL="0" indent="0">
              <a:buNone/>
              <a:defRPr/>
            </a:pPr>
            <a:endParaRPr lang="nl-NL" sz="2200" dirty="0"/>
          </a:p>
          <a:p>
            <a:pPr marL="0" indent="0">
              <a:buNone/>
              <a:defRPr/>
            </a:pPr>
            <a:r>
              <a:rPr lang="nl-NL" sz="2200" dirty="0"/>
              <a:t>Is deze hetzelfde als die van de mens?</a:t>
            </a:r>
            <a:br>
              <a:rPr lang="nl-NL" sz="2200" dirty="0"/>
            </a:br>
            <a:endParaRPr lang="nl-NL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inhoud 2">
            <a:extLst>
              <a:ext uri="{FF2B5EF4-FFF2-40B4-BE49-F238E27FC236}">
                <a16:creationId xmlns:a16="http://schemas.microsoft.com/office/drawing/2014/main" id="{563EF443-9F89-4C58-99F5-649CB900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07" y="600693"/>
            <a:ext cx="6634162" cy="4929187"/>
          </a:xfrm>
        </p:spPr>
        <p:txBody>
          <a:bodyPr/>
          <a:lstStyle/>
          <a:p>
            <a:r>
              <a:rPr lang="nl-NL" altLang="nl-NL" sz="3000" dirty="0"/>
              <a:t>Geef de juiste benaming bij de cijfers.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45CD74-D3B3-4C55-8B00-F5649D8A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1EA74C-7450-49AD-A00C-A0352C9F2853}" type="slidenum">
              <a:rPr lang="en-US" altLang="nl-NL">
                <a:solidFill>
                  <a:srgbClr val="898989"/>
                </a:solidFill>
              </a:rPr>
              <a:pPr/>
              <a:t>5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23556" name="Afbeelding 4">
            <a:extLst>
              <a:ext uri="{FF2B5EF4-FFF2-40B4-BE49-F238E27FC236}">
                <a16:creationId xmlns:a16="http://schemas.microsoft.com/office/drawing/2014/main" id="{F57CFADE-7C03-4009-9D7B-09BDE7D0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1"/>
          <a:stretch>
            <a:fillRect/>
          </a:stretch>
        </p:blipFill>
        <p:spPr bwMode="auto">
          <a:xfrm>
            <a:off x="3840292" y="1613646"/>
            <a:ext cx="8019148" cy="49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A5D2F6DD-992A-4DFF-94CB-2451C645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7118"/>
            <a:ext cx="6645275" cy="647700"/>
          </a:xfrm>
        </p:spPr>
        <p:txBody>
          <a:bodyPr/>
          <a:lstStyle/>
          <a:p>
            <a:r>
              <a:rPr lang="nl-NL" altLang="nl-NL" dirty="0" err="1"/>
              <a:t>Spijsverterings</a:t>
            </a:r>
            <a:br>
              <a:rPr lang="nl-NL" altLang="nl-NL" dirty="0"/>
            </a:br>
            <a:r>
              <a:rPr lang="nl-NL" altLang="nl-NL" dirty="0"/>
              <a:t>-stelsel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1A8773-F8E4-412B-BF16-51CF9FEC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90" y="1809750"/>
            <a:ext cx="6635750" cy="49291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600" dirty="0"/>
              <a:t>Maag-darm stelsel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C02AC0-BC90-4D0E-9DCA-07128027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F57DED-4BF1-439F-93E0-CF8C15C1B2DE}" type="slidenum">
              <a:rPr lang="en-US" altLang="nl-NL">
                <a:solidFill>
                  <a:srgbClr val="898989"/>
                </a:solidFill>
              </a:rPr>
              <a:pPr/>
              <a:t>6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24581" name="Afbeelding 4">
            <a:extLst>
              <a:ext uri="{FF2B5EF4-FFF2-40B4-BE49-F238E27FC236}">
                <a16:creationId xmlns:a16="http://schemas.microsoft.com/office/drawing/2014/main" id="{B7F5BC86-7E88-4E55-97B2-24A68B6C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43" y="69350"/>
            <a:ext cx="4853865" cy="647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417A73EB-7F09-407D-A872-396CA4AD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Spijsverteringskanaal</a:t>
            </a:r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C6BAE359-6998-4281-A936-BF200DCD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20" y="1147465"/>
            <a:ext cx="6635750" cy="4929187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b="1" dirty="0">
                <a:sym typeface="Wingdings" panose="05000000000000000000" pitchFamily="2" charset="2"/>
              </a:rPr>
              <a:t>Mondholte</a:t>
            </a:r>
            <a:br>
              <a:rPr lang="nl-NL" altLang="nl-NL" sz="2400" b="1" dirty="0">
                <a:sym typeface="Wingdings" panose="05000000000000000000" pitchFamily="2" charset="2"/>
              </a:rPr>
            </a:br>
            <a:r>
              <a:rPr lang="nl-NL" altLang="nl-NL" sz="2400" dirty="0">
                <a:sym typeface="Wingdings" panose="05000000000000000000" pitchFamily="2" charset="2"/>
              </a:rPr>
              <a:t>Speeksel  enzym </a:t>
            </a:r>
            <a:r>
              <a:rPr lang="nl-NL" altLang="nl-NL" sz="2400" i="1" dirty="0">
                <a:sym typeface="Wingdings" panose="05000000000000000000" pitchFamily="2" charset="2"/>
              </a:rPr>
              <a:t>amylase</a:t>
            </a:r>
            <a:br>
              <a:rPr lang="nl-NL" altLang="nl-NL" dirty="0">
                <a:sym typeface="Wingdings" panose="05000000000000000000" pitchFamily="2" charset="2"/>
              </a:rPr>
            </a:br>
            <a:r>
              <a:rPr lang="nl-NL" altLang="nl-NL" dirty="0">
                <a:sym typeface="Wingdings" panose="05000000000000000000" pitchFamily="2" charset="2"/>
              </a:rPr>
              <a:t>   </a:t>
            </a:r>
            <a:endParaRPr lang="nl-NL" alt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F67F8B-7995-4BE2-B1AD-6C84B89A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6BE386-60A5-4B73-9891-9CB81A7D7A45}" type="slidenum">
              <a:rPr lang="en-US" altLang="nl-NL">
                <a:solidFill>
                  <a:srgbClr val="898989"/>
                </a:solidFill>
              </a:rPr>
              <a:pPr/>
              <a:t>7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C5BCC141-3801-4716-8EAA-3122AF5A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4358"/>
          <a:stretch>
            <a:fillRect/>
          </a:stretch>
        </p:blipFill>
        <p:spPr bwMode="auto">
          <a:xfrm>
            <a:off x="1678193" y="1870517"/>
            <a:ext cx="7802357" cy="46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1DCA749B-0FF3-47D0-8798-E4C8CF77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20" y="623888"/>
            <a:ext cx="6645275" cy="647700"/>
          </a:xfrm>
        </p:spPr>
        <p:txBody>
          <a:bodyPr/>
          <a:lstStyle/>
          <a:p>
            <a:r>
              <a:rPr lang="nl-NL" altLang="nl-NL" dirty="0"/>
              <a:t>Mondholte</a:t>
            </a:r>
          </a:p>
        </p:txBody>
      </p:sp>
      <p:sp>
        <p:nvSpPr>
          <p:cNvPr id="28675" name="Tijdelijke aanduiding voor inhoud 2">
            <a:extLst>
              <a:ext uri="{FF2B5EF4-FFF2-40B4-BE49-F238E27FC236}">
                <a16:creationId xmlns:a16="http://schemas.microsoft.com/office/drawing/2014/main" id="{99A4099C-AD67-466B-A076-FDEAA365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20" y="981075"/>
            <a:ext cx="6635750" cy="4929187"/>
          </a:xfrm>
        </p:spPr>
        <p:txBody>
          <a:bodyPr/>
          <a:lstStyle/>
          <a:p>
            <a:pPr marL="0" indent="0">
              <a:buNone/>
            </a:pPr>
            <a:br>
              <a:rPr lang="nl-NL" altLang="nl-NL" b="1" dirty="0">
                <a:sym typeface="Wingdings" panose="05000000000000000000" pitchFamily="2" charset="2"/>
              </a:rPr>
            </a:br>
            <a:br>
              <a:rPr lang="nl-NL" altLang="nl-NL" b="1" dirty="0">
                <a:sym typeface="Wingdings" panose="05000000000000000000" pitchFamily="2" charset="2"/>
              </a:rPr>
            </a:br>
            <a:br>
              <a:rPr lang="nl-NL" altLang="nl-NL" dirty="0">
                <a:sym typeface="Wingdings" panose="05000000000000000000" pitchFamily="2" charset="2"/>
              </a:rPr>
            </a:br>
            <a:r>
              <a:rPr lang="nl-NL" altLang="nl-NL" dirty="0">
                <a:sym typeface="Wingdings" panose="05000000000000000000" pitchFamily="2" charset="2"/>
              </a:rPr>
              <a:t>   </a:t>
            </a:r>
            <a:endParaRPr lang="nl-NL" alt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E124DC-9CF0-4A0A-A198-236F3B0A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0E5A5-C67A-4D5D-AEDA-057973404699}" type="slidenum">
              <a:rPr lang="en-US" altLang="nl-NL">
                <a:solidFill>
                  <a:srgbClr val="898989"/>
                </a:solidFill>
              </a:rPr>
              <a:pPr/>
              <a:t>8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28677" name="Afbeelding 1">
            <a:extLst>
              <a:ext uri="{FF2B5EF4-FFF2-40B4-BE49-F238E27FC236}">
                <a16:creationId xmlns:a16="http://schemas.microsoft.com/office/drawing/2014/main" id="{5F91FE26-05BE-407F-AEFB-5E1EDD77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46" y="1501552"/>
            <a:ext cx="7177059" cy="25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jdelijke aanduiding voor inhoud 10">
            <a:extLst>
              <a:ext uri="{FF2B5EF4-FFF2-40B4-BE49-F238E27FC236}">
                <a16:creationId xmlns:a16="http://schemas.microsoft.com/office/drawing/2014/main" id="{AE23B158-5633-7076-FB1D-8935DB220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81" y="3851984"/>
            <a:ext cx="4047419" cy="27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5">
            <a:extLst>
              <a:ext uri="{FF2B5EF4-FFF2-40B4-BE49-F238E27FC236}">
                <a16:creationId xmlns:a16="http://schemas.microsoft.com/office/drawing/2014/main" id="{3C45FDB7-7A98-9D0A-02DB-DD8B13D3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60" y="5171782"/>
            <a:ext cx="1410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slokdarm</a:t>
            </a:r>
          </a:p>
        </p:txBody>
      </p:sp>
      <p:sp>
        <p:nvSpPr>
          <p:cNvPr id="5" name="Tekstvak 6">
            <a:extLst>
              <a:ext uri="{FF2B5EF4-FFF2-40B4-BE49-F238E27FC236}">
                <a16:creationId xmlns:a16="http://schemas.microsoft.com/office/drawing/2014/main" id="{53424A2E-787A-2195-2E2C-ED5299D9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49" y="4436490"/>
            <a:ext cx="1272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mond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4C3F7B5-2035-0123-93BD-FE2F5DCA840E}"/>
              </a:ext>
            </a:extLst>
          </p:cNvPr>
          <p:cNvCxnSpPr>
            <a:cxnSpLocks/>
          </p:cNvCxnSpPr>
          <p:nvPr/>
        </p:nvCxnSpPr>
        <p:spPr>
          <a:xfrm flipV="1">
            <a:off x="5835698" y="4384144"/>
            <a:ext cx="955237" cy="233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E829BF5-642D-AA8C-1195-825916503DE2}"/>
              </a:ext>
            </a:extLst>
          </p:cNvPr>
          <p:cNvCxnSpPr>
            <a:cxnSpLocks/>
          </p:cNvCxnSpPr>
          <p:nvPr/>
        </p:nvCxnSpPr>
        <p:spPr>
          <a:xfrm flipV="1">
            <a:off x="5773567" y="4992721"/>
            <a:ext cx="1079500" cy="255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36CE3783-8B29-48A8-AB57-D1A3C9A1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4" y="333375"/>
            <a:ext cx="6645275" cy="647700"/>
          </a:xfrm>
        </p:spPr>
        <p:txBody>
          <a:bodyPr/>
          <a:lstStyle/>
          <a:p>
            <a:r>
              <a:rPr lang="nl-NL" altLang="nl-NL"/>
              <a:t>Slokdarm</a:t>
            </a:r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id="{77EBC95B-51E3-4E40-B76D-928A08F4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664" y="1230314"/>
            <a:ext cx="2484437" cy="4929187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/>
              <a:t>Voedsel wordt gekneed en speeksel wordt er doorheen gemengd.</a:t>
            </a:r>
            <a:br>
              <a:rPr lang="nl-NL" altLang="nl-NL" dirty="0"/>
            </a:b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Zetmeel</a:t>
            </a:r>
            <a:br>
              <a:rPr lang="nl-NL" altLang="nl-NL" dirty="0"/>
            </a:br>
            <a:r>
              <a:rPr lang="nl-NL" altLang="nl-NL" dirty="0"/>
              <a:t>vertering door amylase</a:t>
            </a:r>
          </a:p>
          <a:p>
            <a:pPr marL="0" indent="0">
              <a:buNone/>
            </a:pPr>
            <a:endParaRPr lang="nl-NL" alt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817512-66BB-49C5-B1B8-8706256B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FE19B-5642-48B5-8CAD-83DFE5411ED9}" type="slidenum">
              <a:rPr lang="en-US" altLang="nl-NL">
                <a:solidFill>
                  <a:srgbClr val="898989"/>
                </a:solidFill>
              </a:rPr>
              <a:pPr/>
              <a:t>9</a:t>
            </a:fld>
            <a:endParaRPr lang="en-US" altLang="nl-NL">
              <a:solidFill>
                <a:srgbClr val="898989"/>
              </a:solidFill>
            </a:endParaRP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AFE80DE0-1B0B-4894-8614-2450B764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9" y="1230314"/>
            <a:ext cx="7042656" cy="50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BA33205-633E-4423-8DC2-C1740F09358C}" vid="{4F5F1DD0-5690-4C2C-8AE2-3D7100F526A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2176</TotalTime>
  <Words>650</Words>
  <Application>Microsoft Office PowerPoint</Application>
  <PresentationFormat>Breedbeeld</PresentationFormat>
  <Paragraphs>97</Paragraphs>
  <Slides>21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Thema1</vt:lpstr>
      <vt:lpstr>Voeding Verteringsstelsel varken</vt:lpstr>
      <vt:lpstr>Type voedseleter bepaald manier van verteren</vt:lpstr>
      <vt:lpstr>Ezelsbruggetje:</vt:lpstr>
      <vt:lpstr>Wat weet je al?</vt:lpstr>
      <vt:lpstr>PowerPoint-presentatie</vt:lpstr>
      <vt:lpstr>Spijsverterings -stelsel</vt:lpstr>
      <vt:lpstr>Spijsverteringskanaal</vt:lpstr>
      <vt:lpstr>Mondholte</vt:lpstr>
      <vt:lpstr>Slokdarm</vt:lpstr>
      <vt:lpstr>Maag</vt:lpstr>
      <vt:lpstr>Alvleesklier</vt:lpstr>
      <vt:lpstr>Spijsvertering</vt:lpstr>
      <vt:lpstr>Lever &amp; Galblaas</vt:lpstr>
      <vt:lpstr>12-vingerige darm</vt:lpstr>
      <vt:lpstr>Dunne darm</vt:lpstr>
      <vt:lpstr>Dikke darm &amp; Blinde darm</vt:lpstr>
      <vt:lpstr>Samenvattende video</vt:lpstr>
      <vt:lpstr>Vragen?</vt:lpstr>
      <vt:lpstr>Huiswerk</vt:lpstr>
      <vt:lpstr>Voorkennis werkvorm</vt:lpstr>
      <vt:lpstr>Vervolg werkvorm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Voerbehoefte Varkens</dc:title>
  <dc:creator>Nea Wolfs</dc:creator>
  <cp:lastModifiedBy>Sandra Thijssen</cp:lastModifiedBy>
  <cp:revision>43</cp:revision>
  <dcterms:created xsi:type="dcterms:W3CDTF">2018-12-18T10:52:52Z</dcterms:created>
  <dcterms:modified xsi:type="dcterms:W3CDTF">2022-09-20T14:08:09Z</dcterms:modified>
</cp:coreProperties>
</file>